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38" r:id="rId2"/>
    <p:sldId id="439" r:id="rId3"/>
    <p:sldId id="456" r:id="rId4"/>
    <p:sldId id="443" r:id="rId5"/>
    <p:sldId id="458" r:id="rId6"/>
    <p:sldId id="459" r:id="rId7"/>
    <p:sldId id="462" r:id="rId8"/>
    <p:sldId id="461" r:id="rId9"/>
    <p:sldId id="466" r:id="rId10"/>
    <p:sldId id="467" r:id="rId11"/>
    <p:sldId id="464" r:id="rId12"/>
    <p:sldId id="468" r:id="rId13"/>
    <p:sldId id="369" r:id="rId14"/>
    <p:sldId id="376" r:id="rId15"/>
    <p:sldId id="377" r:id="rId16"/>
    <p:sldId id="378" r:id="rId17"/>
    <p:sldId id="379" r:id="rId18"/>
    <p:sldId id="469" r:id="rId19"/>
    <p:sldId id="470" r:id="rId20"/>
    <p:sldId id="429" r:id="rId21"/>
    <p:sldId id="471" r:id="rId22"/>
    <p:sldId id="432" r:id="rId23"/>
    <p:sldId id="433" r:id="rId24"/>
    <p:sldId id="434" r:id="rId25"/>
    <p:sldId id="435" r:id="rId26"/>
    <p:sldId id="436" r:id="rId27"/>
    <p:sldId id="437" r:id="rId28"/>
    <p:sldId id="455" r:id="rId29"/>
    <p:sldId id="409" r:id="rId30"/>
    <p:sldId id="407" r:id="rId31"/>
    <p:sldId id="408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87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E9187B-C54D-4345-9353-C992981B148D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84B74-6D5F-4514-824E-103661F1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5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A425F0-00AF-664A-BA7B-752D3F783CA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A2E3CD-ECA4-7247-91AD-B38FF8818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9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19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9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OF WATER TO COOL, SUCH AS HYDROCOOLING, ICE, NOT USED IN SMALL FRUITS ALTHOUGH CAN HELP REMOVE SOME FIELD HEAT</a:t>
            </a:r>
            <a:r>
              <a:rPr lang="en-US" baseline="0" dirty="0"/>
              <a:t> IF WASHING MUSCADINE, BLUEBERRY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F145-104A-4222-8FD5-8ECC8C17E7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65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78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 ROOMS WORK</a:t>
            </a:r>
            <a:r>
              <a:rPr lang="en-US" baseline="0" dirty="0"/>
              <a:t> BEST IF INSIDE A COLD ROOM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F145-104A-4222-8FD5-8ECC8C17E7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84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62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02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79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66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77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5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55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76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31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32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1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82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5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these slides</a:t>
            </a:r>
            <a:r>
              <a:rPr lang="en-US" baseline="0" dirty="0"/>
              <a:t> is to show how small fruits stand apart from other fruits.  Not large like apple or cantaloupe, not much protection from a peel (even </a:t>
            </a:r>
            <a:r>
              <a:rPr lang="en-US" baseline="0" dirty="0" err="1"/>
              <a:t>muscadine</a:t>
            </a:r>
            <a:r>
              <a:rPr lang="en-US" baseline="0" dirty="0"/>
              <a:t>), generally more of a soft texture than crisp (although that is changing), most often picked in final container.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02A96-66F4-4A56-B437-D9E0C247F1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07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5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4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E3CD-ECA4-7247-91AD-B38FF88187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9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560C66-F4D8-48A3-85C3-F3A3ED7D2A28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Characteristics of muscadine grapes: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slip skin (rolls in mouth)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seeds (large, not easy to ignore)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clusters of 3-9 berries rather than hanging like bunch grapes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Clusters are on top of vine, often under foliage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9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OF WATER TO COOL, SUCH AS HYDROCOOLING, ICE, NOT USED IN SMALL FRUITS ALTHOUGH CAN HELP REMOVE SOME FIELD HEAT</a:t>
            </a:r>
            <a:r>
              <a:rPr lang="en-US" baseline="0" dirty="0"/>
              <a:t> IF WASHING MUSCADINE, BLUEBERRY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F145-104A-4222-8FD5-8ECC8C17E7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5787010-01AE-384A-ACBE-8C7002F77775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47E78A0-0808-8B4F-BBE3-7A9F382428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dencentre.co.uk/images/large/5100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://www.deltatrak.com/picture/upload/image/C_FLVU_Hirez_jpg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storeitcold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hyperlink" Target="mailto:johnwhelms@gmail.co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a.usda.gov/programs-and-services/price-support/facility-loans/farm-storag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9.png"/><Relationship Id="rId4" Type="http://schemas.openxmlformats.org/officeDocument/2006/relationships/hyperlink" Target="https://www.storeitcold.com/coolbot-walk-in-coole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en.wikipedia.org/wiki/File:Raspberries05.jpg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.ncsu.edu/programs/extension/publicat/postharv/" TargetMode="External"/><Relationship Id="rId7" Type="http://schemas.openxmlformats.org/officeDocument/2006/relationships/hyperlink" Target="https://hilo.hawaii.edu/academics/cafnrm/research/documents/Alowcosthydro-coolerforvegetables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oreitcold.com/" TargetMode="External"/><Relationship Id="rId5" Type="http://schemas.openxmlformats.org/officeDocument/2006/relationships/hyperlink" Target="http://rvpadmin.cce.cornell.edu/uploads/doc_101.pdf" TargetMode="External"/><Relationship Id="rId4" Type="http://schemas.openxmlformats.org/officeDocument/2006/relationships/hyperlink" Target="https://www.ncgrowingtogether.org/for-producer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ostharvest.ucdavis.ed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6226"/>
            <a:ext cx="9144000" cy="2158779"/>
          </a:xfrm>
        </p:spPr>
        <p:txBody>
          <a:bodyPr>
            <a:normAutofit/>
          </a:bodyPr>
          <a:lstStyle/>
          <a:p>
            <a:r>
              <a:rPr lang="en-US" sz="4400" cap="none" dirty="0">
                <a:solidFill>
                  <a:schemeClr val="tx1"/>
                </a:solidFill>
              </a:rPr>
              <a:t>Proper Cooling Matters: Shelf life and Fruit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9641" y="3915569"/>
            <a:ext cx="6846887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Dr. Penelope Perkins, Horticulture, NCSU</a:t>
            </a:r>
          </a:p>
          <a:p>
            <a:r>
              <a:rPr lang="en-US" sz="2800" dirty="0">
                <a:solidFill>
                  <a:schemeClr val="tx1"/>
                </a:solidFill>
              </a:rPr>
              <a:t>Plants for Human Health Institute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Kannapolis NC</a:t>
            </a:r>
          </a:p>
        </p:txBody>
      </p:sp>
      <p:pic>
        <p:nvPicPr>
          <p:cNvPr id="5" name="Content Placeholder 4" descr="NCSU B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8"/>
          <a:stretch>
            <a:fillRect/>
          </a:stretch>
        </p:blipFill>
        <p:spPr bwMode="auto">
          <a:xfrm>
            <a:off x="457200" y="3705332"/>
            <a:ext cx="3120887" cy="257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2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drupe or color reversion  Seen only after blackberries are cooled and stored</a:t>
            </a:r>
          </a:p>
        </p:txBody>
      </p:sp>
      <p:pic>
        <p:nvPicPr>
          <p:cNvPr id="5" name="Picture 9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6" y="2714007"/>
            <a:ext cx="2051957" cy="20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roduct_1346_lis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94" y="2714007"/>
            <a:ext cx="2335977" cy="233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903354" y="3395941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4618" y="5148128"/>
            <a:ext cx="9005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seems to result from combinations of softer berries, delayed cooling and/or uneven temperature distribution in forced air systems, possibly excess nitrogen</a:t>
            </a:r>
          </a:p>
        </p:txBody>
      </p:sp>
    </p:spTree>
    <p:extLst>
      <p:ext uri="{BB962C8B-B14F-4D97-AF65-F5344CB8AC3E}">
        <p14:creationId xmlns:p14="http://schemas.microsoft.com/office/powerpoint/2010/main" val="389454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Berries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Only a few choices for cooling and storage</a:t>
            </a:r>
          </a:p>
          <a:p>
            <a:r>
              <a:rPr lang="en-US" sz="2800" dirty="0"/>
              <a:t>Blackberry shelf life is 5-21 days</a:t>
            </a:r>
          </a:p>
          <a:p>
            <a:r>
              <a:rPr lang="en-US" sz="2800" dirty="0"/>
              <a:t>After the first 2 hours, shelf life is reduced 20% by every hour of delayed cooling</a:t>
            </a:r>
          </a:p>
        </p:txBody>
      </p:sp>
      <p:pic>
        <p:nvPicPr>
          <p:cNvPr id="4" name="Picture 2" descr="G:\photos rubus for photobook\blckby 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7" t="9296" r="3696" b="66106"/>
          <a:stretch>
            <a:fillRect/>
          </a:stretch>
        </p:blipFill>
        <p:spPr bwMode="auto">
          <a:xfrm>
            <a:off x="6367361" y="3463637"/>
            <a:ext cx="4994702" cy="250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015"/>
          </a:xfrm>
        </p:spPr>
        <p:txBody>
          <a:bodyPr/>
          <a:lstStyle/>
          <a:p>
            <a:r>
              <a:rPr lang="en-US" dirty="0"/>
              <a:t>Cooling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50" y="1163637"/>
            <a:ext cx="8718786" cy="2189163"/>
          </a:xfrm>
        </p:spPr>
        <p:txBody>
          <a:bodyPr>
            <a:noAutofit/>
          </a:bodyPr>
          <a:lstStyle/>
          <a:p>
            <a:r>
              <a:rPr lang="en-US" sz="2800" dirty="0"/>
              <a:t>Fruit brought into pack house</a:t>
            </a:r>
          </a:p>
          <a:p>
            <a:r>
              <a:rPr lang="en-US" sz="2800" dirty="0"/>
              <a:t>Placed in cold room until ready for forced air cooling</a:t>
            </a:r>
          </a:p>
          <a:p>
            <a:r>
              <a:rPr lang="en-US" sz="2800" dirty="0"/>
              <a:t>Moved into cold room once forced air  done</a:t>
            </a:r>
          </a:p>
          <a:p>
            <a:r>
              <a:rPr lang="en-US" sz="2800" dirty="0"/>
              <a:t>Most small fruits will not freeze if kept below 32°F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" y="3269132"/>
            <a:ext cx="3665803" cy="2148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5443" y="4151312"/>
            <a:ext cx="64583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Often temperatures of 33-38°F are used to avoid freezing</a:t>
            </a:r>
          </a:p>
          <a:p>
            <a:r>
              <a:rPr lang="en-US" sz="2800" dirty="0"/>
              <a:t>If using 41°F, shelf life will be around 5-7 days</a:t>
            </a:r>
          </a:p>
        </p:txBody>
      </p:sp>
    </p:spTree>
    <p:extLst>
      <p:ext uri="{BB962C8B-B14F-4D97-AF65-F5344CB8AC3E}">
        <p14:creationId xmlns:p14="http://schemas.microsoft.com/office/powerpoint/2010/main" val="412843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393" y="609600"/>
            <a:ext cx="9719807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The Cold Room Chain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4606636" cy="3650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Maintain cooling and coldness from field to consumer</a:t>
            </a:r>
          </a:p>
          <a:p>
            <a:pPr marL="0" indent="0">
              <a:buNone/>
            </a:pPr>
            <a:r>
              <a:rPr lang="en-US" sz="3200" dirty="0"/>
              <a:t>-Remove field heat</a:t>
            </a:r>
          </a:p>
          <a:p>
            <a:pPr marL="0" indent="0">
              <a:buNone/>
            </a:pPr>
            <a:r>
              <a:rPr lang="en-US" sz="3200" dirty="0"/>
              <a:t>-Keep coldness in fruit</a:t>
            </a:r>
          </a:p>
          <a:p>
            <a:pPr marL="0" indent="0">
              <a:buNone/>
            </a:pPr>
            <a:r>
              <a:rPr lang="en-US" sz="3200" dirty="0"/>
              <a:t>-Avoid rewarming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b="1" i="1" dirty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97" y="1600200"/>
            <a:ext cx="6379768" cy="3345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89579" y="5387653"/>
            <a:ext cx="6588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Keeping berries cold can triple shelf life</a:t>
            </a:r>
          </a:p>
        </p:txBody>
      </p:sp>
    </p:spTree>
    <p:extLst>
      <p:ext uri="{BB962C8B-B14F-4D97-AF65-F5344CB8AC3E}">
        <p14:creationId xmlns:p14="http://schemas.microsoft.com/office/powerpoint/2010/main" val="3086502501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for Cold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393635" cy="4876800"/>
          </a:xfrm>
        </p:spPr>
        <p:txBody>
          <a:bodyPr/>
          <a:lstStyle/>
          <a:p>
            <a:r>
              <a:rPr lang="en-US" sz="3200" dirty="0"/>
              <a:t>Must be well insulated, especially doors/ceilings</a:t>
            </a:r>
          </a:p>
          <a:p>
            <a:r>
              <a:rPr lang="en-US" sz="3200" dirty="0"/>
              <a:t>Have refrigeration capacity for expected heat load and volume</a:t>
            </a:r>
          </a:p>
          <a:p>
            <a:r>
              <a:rPr lang="en-US" sz="3200" dirty="0"/>
              <a:t>Placed under in shade to keep down cooling load</a:t>
            </a:r>
          </a:p>
          <a:p>
            <a:r>
              <a:rPr lang="en-US" sz="3200" dirty="0"/>
              <a:t>Leave in room for stacking and moving pallets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1685732"/>
            <a:ext cx="5639197" cy="37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Room Cooling</a:t>
            </a:r>
          </a:p>
        </p:txBody>
      </p:sp>
      <p:pic>
        <p:nvPicPr>
          <p:cNvPr id="44035" name="Content Placeholder 3" descr="DSC053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3" y="16637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2743200" y="4648201"/>
          <a:ext cx="19685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perPort Document" r:id="rId5" imgW="3621024" imgH="2185416" progId="Paper.Document">
                  <p:embed/>
                </p:oleObj>
              </mc:Choice>
              <mc:Fallback>
                <p:oleObj name="PaperPort Document" r:id="rId5" imgW="3621024" imgH="2185416" progId="Paper.Document">
                  <p:embed/>
                  <p:pic>
                    <p:nvPicPr>
                      <p:cNvPr id="440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48201"/>
                        <a:ext cx="196850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7" name="Picture 5" descr="DSC0537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24445"/>
          <a:stretch>
            <a:fillRect/>
          </a:stretch>
        </p:blipFill>
        <p:spPr bwMode="auto">
          <a:xfrm>
            <a:off x="5473700" y="783393"/>
            <a:ext cx="2864456" cy="484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DSC0535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306" y="579120"/>
            <a:ext cx="2706094" cy="36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8667253" y="43434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CC"/>
                </a:solidFill>
              </a:rPr>
              <a:t>Vents in master for air flow within carton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2143" y="5856136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Allow Air Movement Between Boxes And Flats</a:t>
            </a:r>
          </a:p>
        </p:txBody>
      </p:sp>
    </p:spTree>
    <p:extLst>
      <p:ext uri="{BB962C8B-B14F-4D97-AF65-F5344CB8AC3E}">
        <p14:creationId xmlns:p14="http://schemas.microsoft.com/office/powerpoint/2010/main" val="394006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Forced-air Cooling (Tunnel)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737" y="1768914"/>
            <a:ext cx="10206599" cy="438423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dirty="0"/>
              <a:t>Forces cold air through directed paths in boxed fruit</a:t>
            </a:r>
          </a:p>
          <a:p>
            <a:pPr eaLnBrk="1" hangingPunct="1">
              <a:defRPr/>
            </a:pPr>
            <a:r>
              <a:rPr lang="en-US" sz="3200" dirty="0"/>
              <a:t>Can be field portable</a:t>
            </a:r>
          </a:p>
          <a:p>
            <a:pPr eaLnBrk="1" hangingPunct="1">
              <a:defRPr/>
            </a:pPr>
            <a:r>
              <a:rPr lang="en-US" sz="3200" dirty="0"/>
              <a:t>Room portable</a:t>
            </a:r>
          </a:p>
          <a:p>
            <a:pPr eaLnBrk="1" hangingPunct="1">
              <a:defRPr/>
            </a:pPr>
            <a:r>
              <a:rPr lang="en-US" sz="3200" dirty="0"/>
              <a:t>Built-in</a:t>
            </a:r>
          </a:p>
          <a:p>
            <a:pPr marL="0" indent="0" eaLnBrk="1" hangingPunct="1">
              <a:buNone/>
              <a:defRPr/>
            </a:pPr>
            <a:endParaRPr lang="en-US" b="1" dirty="0"/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45060" name="Picture 5" descr="fcooling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26080"/>
            <a:ext cx="417509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fcooling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97" y="3694161"/>
            <a:ext cx="3015532" cy="26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238100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Load into refrigerated transit quickly</a:t>
            </a:r>
          </a:p>
          <a:p>
            <a:r>
              <a:rPr lang="en-US" sz="3200" dirty="0"/>
              <a:t>Unload cold product into refrigerated storage quickly</a:t>
            </a:r>
          </a:p>
          <a:p>
            <a:r>
              <a:rPr lang="en-US" sz="3200" dirty="0"/>
              <a:t>Monitor temperature during transit using recorders</a:t>
            </a:r>
          </a:p>
          <a:p>
            <a:r>
              <a:rPr lang="en-US" sz="3200" dirty="0"/>
              <a:t>Warming fruit to room temperature after cooling will cut shelf life in half</a:t>
            </a:r>
          </a:p>
        </p:txBody>
      </p:sp>
      <p:pic>
        <p:nvPicPr>
          <p:cNvPr id="4" name="Picture 8" descr="https://encrypted-tbn0.google.com/images?q=tbn:ANd9GcSOjd7A72XqXoFb-Bhkj3BfpTO2NcuoMUbYSvJfQ4a1k9gC0l3g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48" y="3921371"/>
            <a:ext cx="2997949" cy="19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ashLink VU Data Logg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39" y="4382369"/>
            <a:ext cx="90328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coldice.com/images/RyanEZ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42" y="4574746"/>
            <a:ext cx="1295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UX100-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14" y="4599080"/>
            <a:ext cx="2155428" cy="13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4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0417"/>
            <a:ext cx="9795164" cy="990600"/>
          </a:xfrm>
        </p:spPr>
        <p:txBody>
          <a:bodyPr>
            <a:normAutofit/>
          </a:bodyPr>
          <a:lstStyle/>
          <a:p>
            <a:r>
              <a:rPr lang="en-US" dirty="0"/>
              <a:t>Cold rooms and cooling for small loads</a:t>
            </a:r>
          </a:p>
        </p:txBody>
      </p:sp>
    </p:spTree>
    <p:extLst>
      <p:ext uri="{BB962C8B-B14F-4D97-AF65-F5344CB8AC3E}">
        <p14:creationId xmlns:p14="http://schemas.microsoft.com/office/powerpoint/2010/main" val="378760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344" y="497725"/>
            <a:ext cx="3694889" cy="495298"/>
          </a:xfrm>
        </p:spPr>
        <p:txBody>
          <a:bodyPr>
            <a:noAutofit/>
          </a:bodyPr>
          <a:lstStyle/>
          <a:p>
            <a:r>
              <a:rPr lang="en-US" altLang="en-US" dirty="0"/>
              <a:t>COOL BOT</a:t>
            </a:r>
          </a:p>
        </p:txBody>
      </p:sp>
      <p:pic>
        <p:nvPicPr>
          <p:cNvPr id="43011" name="lightboxImage" descr="coolbo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387" y="664263"/>
            <a:ext cx="5083519" cy="41014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67238" y="1107323"/>
            <a:ext cx="501699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AC UNITS: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10,000 TO 25,000 BTU ($300-600)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NOT ALL BRANDS WORK-CHECK THE WEBSITE!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178537" y="4965106"/>
            <a:ext cx="4288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hlinkClick r:id="rId4"/>
              </a:rPr>
              <a:t>http://www.storeitcold.com</a:t>
            </a:r>
            <a:r>
              <a:rPr lang="en-US" altLang="en-US" sz="2400" b="1" dirty="0"/>
              <a:t> </a:t>
            </a:r>
            <a:endParaRPr lang="en-US" altLang="en-US" sz="24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455" y="5704119"/>
            <a:ext cx="100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Use this system to make an inexpensive cold room or for </a:t>
            </a:r>
          </a:p>
          <a:p>
            <a:r>
              <a:rPr lang="en-US" sz="2800" b="1" dirty="0"/>
              <a:t>portable cooling  ($349 for cool bot)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989" y="3114258"/>
            <a:ext cx="3676017" cy="25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212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Berries are still alive after harvest</a:t>
            </a:r>
          </a:p>
          <a:p>
            <a:r>
              <a:rPr lang="en-US" dirty="0"/>
              <a:t>They may decay, but the mitochondria that respires</a:t>
            </a:r>
          </a:p>
          <a:p>
            <a:pPr marL="0" indent="0">
              <a:buNone/>
            </a:pPr>
            <a:r>
              <a:rPr lang="en-US" dirty="0"/>
              <a:t>	takes a long time to die!</a:t>
            </a:r>
          </a:p>
        </p:txBody>
      </p:sp>
      <p:pic>
        <p:nvPicPr>
          <p:cNvPr id="7" name="Picture 1026" descr="I:\blkbylinepics\blkby2009g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 r="4546" b="12122"/>
          <a:stretch>
            <a:fillRect/>
          </a:stretch>
        </p:blipFill>
        <p:spPr>
          <a:xfrm>
            <a:off x="7298709" y="3158127"/>
            <a:ext cx="2743201" cy="2495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54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storeitcold.com/wp-content/uploads/2016/02/coolbot-controller-walkin-cooler-1024x498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4519" y="949035"/>
            <a:ext cx="7941472" cy="3913189"/>
          </a:xfrm>
          <a:noFill/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717964" y="4862224"/>
            <a:ext cx="94210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Key:  often energy costs are lower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	 if the AC unit stops working, is simple and quick to get a new one, reinstall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Most common complaint:  defrost cycle triggered (build up of ice), have to manipulate the sensor  and the differential, see troubleshooting or can call </a:t>
            </a:r>
            <a:r>
              <a:rPr lang="en-US" altLang="en-US" sz="2000" dirty="0" err="1"/>
              <a:t>storeitcold</a:t>
            </a:r>
            <a:r>
              <a:rPr lang="en-US" altLang="en-US" sz="2000" dirty="0"/>
              <a:t> for help</a:t>
            </a:r>
          </a:p>
        </p:txBody>
      </p:sp>
    </p:spTree>
    <p:extLst>
      <p:ext uri="{BB962C8B-B14F-4D97-AF65-F5344CB8AC3E}">
        <p14:creationId xmlns:p14="http://schemas.microsoft.com/office/powerpoint/2010/main" val="114890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54138" y="747425"/>
            <a:ext cx="3138488" cy="8937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Free standing cold room</a:t>
            </a:r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6300" y="1643063"/>
            <a:ext cx="3144838" cy="3498850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146300" y="5359400"/>
            <a:ext cx="3644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Better to keep under a roof for protection from rain or inside a large room</a:t>
            </a:r>
          </a:p>
        </p:txBody>
      </p:sp>
      <p:pic>
        <p:nvPicPr>
          <p:cNvPr id="16389" name="Picture 2" descr="DIY Walk-In Coo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23" y="1643063"/>
            <a:ext cx="3367854" cy="32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670550" y="935177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https://www.storeitcold.com/coolbot-walk-in-cooler/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248401" y="5359401"/>
            <a:ext cx="376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Cost for 8x8 is $5,000 without floor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$5700 with floor, plus freight charges</a:t>
            </a:r>
          </a:p>
        </p:txBody>
      </p:sp>
    </p:spTree>
    <p:extLst>
      <p:ext uri="{BB962C8B-B14F-4D97-AF65-F5344CB8AC3E}">
        <p14:creationId xmlns:p14="http://schemas.microsoft.com/office/powerpoint/2010/main" val="3261435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pv\Desktop\PackNCool Pictures\IMG_75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5"/>
          <a:stretch/>
        </p:blipFill>
        <p:spPr>
          <a:xfrm>
            <a:off x="941389" y="1440873"/>
            <a:ext cx="4891376" cy="3093749"/>
          </a:xfrm>
          <a:prstGeom prst="rect">
            <a:avLst/>
          </a:prstGeom>
          <a:noFill/>
        </p:spPr>
      </p:pic>
      <p:pic>
        <p:nvPicPr>
          <p:cNvPr id="18435" name="Picture 2" descr="http://www.storeitcold.com/images/jeffrosecoo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1" y="3194916"/>
            <a:ext cx="3727571" cy="29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1308" y="1514874"/>
            <a:ext cx="51267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NCSU Pack N Cool Trailer</a:t>
            </a:r>
          </a:p>
          <a:p>
            <a:endParaRPr lang="en-US" dirty="0"/>
          </a:p>
          <a:p>
            <a:r>
              <a:rPr lang="en-US" sz="2000" dirty="0"/>
              <a:t>For cooling at picking site</a:t>
            </a:r>
          </a:p>
          <a:p>
            <a:r>
              <a:rPr lang="en-US" sz="2000" dirty="0"/>
              <a:t>Or for precooling and cooling at direct sales</a:t>
            </a:r>
          </a:p>
        </p:txBody>
      </p:sp>
    </p:spTree>
    <p:extLst>
      <p:ext uri="{BB962C8B-B14F-4D97-AF65-F5344CB8AC3E}">
        <p14:creationId xmlns:p14="http://schemas.microsoft.com/office/powerpoint/2010/main" val="371312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12775"/>
            <a:ext cx="3344332" cy="250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-4639" r="-3481" b="18802"/>
          <a:stretch>
            <a:fillRect/>
          </a:stretch>
        </p:blipFill>
        <p:spPr bwMode="auto">
          <a:xfrm>
            <a:off x="7683501" y="898525"/>
            <a:ext cx="284797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1"/>
            <a:ext cx="3492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35179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514601" y="5972176"/>
            <a:ext cx="455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Plastic curtain (global industries)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7581106" y="2660649"/>
            <a:ext cx="291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Generator and cover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7620000" y="5602288"/>
            <a:ext cx="2833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Diamond plate floor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Hdpe walls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AC unit</a:t>
            </a:r>
          </a:p>
        </p:txBody>
      </p:sp>
    </p:spTree>
    <p:extLst>
      <p:ext uri="{BB962C8B-B14F-4D97-AF65-F5344CB8AC3E}">
        <p14:creationId xmlns:p14="http://schemas.microsoft.com/office/powerpoint/2010/main" val="2160390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7222" y="852616"/>
            <a:ext cx="4497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the limits?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346" y="2039989"/>
            <a:ext cx="113764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Temperature:  really won’t function well at a temperature below 37 F</a:t>
            </a:r>
          </a:p>
          <a:p>
            <a:endParaRPr lang="en-US" sz="2800" dirty="0"/>
          </a:p>
          <a:p>
            <a:r>
              <a:rPr lang="en-US" sz="2800" dirty="0"/>
              <a:t>DYI:  Getting the walls and floors in shape for repeated cleanings</a:t>
            </a:r>
          </a:p>
          <a:p>
            <a:endParaRPr lang="en-US" sz="2800" dirty="0"/>
          </a:p>
          <a:p>
            <a:r>
              <a:rPr lang="en-US" sz="2800" dirty="0"/>
              <a:t>Can use diamond plate flooring to protect</a:t>
            </a:r>
          </a:p>
          <a:p>
            <a:r>
              <a:rPr lang="en-US" sz="2800" dirty="0"/>
              <a:t>Food grade panels help but must keep substances from getting in cracks, screw holes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7975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496" y="576470"/>
            <a:ext cx="10078278" cy="26100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sz="4000" dirty="0"/>
            </a:br>
            <a:br>
              <a:rPr lang="en-US" sz="4000" dirty="0"/>
            </a:br>
            <a:r>
              <a:rPr lang="en-US" sz="3600" b="1" cap="none" dirty="0">
                <a:solidFill>
                  <a:schemeClr val="tx1"/>
                </a:solidFill>
              </a:rPr>
              <a:t>Model outside to see, also sheets on construction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cap="none" dirty="0">
                <a:solidFill>
                  <a:schemeClr val="tx1"/>
                </a:solidFill>
              </a:rPr>
              <a:t>Also available at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3100" b="1" dirty="0">
                <a:solidFill>
                  <a:schemeClr val="tx1"/>
                </a:solidFill>
              </a:rPr>
              <a:t>https://plantsforhumanhealth.ncsu.edu/2012/08/20/pack-n-cool/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013791" y="3813313"/>
            <a:ext cx="9799983" cy="269832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Note: keep in mind what your purpose is.  Certain operations will require food grade materials, cleaning protocols, which will affect your choice of plastic or wood walls, or flooring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Suggest:  add the curtain-it’s cheap, slows cold air loss, entry of bugs, and diamond plate flooring as it’s easier to keep clean and protects the floor.  Add the longer tongue on the trailer and a higher height (6 feet)</a:t>
            </a:r>
          </a:p>
        </p:txBody>
      </p:sp>
    </p:spTree>
    <p:extLst>
      <p:ext uri="{BB962C8B-B14F-4D97-AF65-F5344CB8AC3E}">
        <p14:creationId xmlns:p14="http://schemas.microsoft.com/office/powerpoint/2010/main" val="1106866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construction hints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Make sure insulation is both top and bottom of trailer and if there is an overhead opening, consider insulating over this.  </a:t>
            </a:r>
          </a:p>
          <a:p>
            <a:r>
              <a:rPr lang="en-US" altLang="en-US" dirty="0"/>
              <a:t>Insulation can be placed under the trailer floor (soil side) to gain needed height inside the trailer.  </a:t>
            </a:r>
          </a:p>
          <a:p>
            <a:r>
              <a:rPr lang="en-US" altLang="en-US" dirty="0"/>
              <a:t>Deflector or nosecone on the AC unit in the front helps protect it from debris going down the road.  These need to be made with a special tool used at auto training schools.</a:t>
            </a:r>
          </a:p>
        </p:txBody>
      </p:sp>
    </p:spTree>
    <p:extLst>
      <p:ext uri="{BB962C8B-B14F-4D97-AF65-F5344CB8AC3E}">
        <p14:creationId xmlns:p14="http://schemas.microsoft.com/office/powerpoint/2010/main" val="4282133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218" y="803564"/>
            <a:ext cx="7661563" cy="15577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tx1"/>
                </a:solidFill>
              </a:rPr>
              <a:t>American Trailers of the 			</a:t>
            </a:r>
            <a:r>
              <a:rPr lang="en-US" sz="4000" b="1" dirty="0" err="1">
                <a:solidFill>
                  <a:schemeClr val="tx1"/>
                </a:solidFill>
              </a:rPr>
              <a:t>carolinas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96064"/>
            <a:ext cx="9144000" cy="358346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Has a location in Cleveland, NC (Rowan County)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Offers prebuilt and customized trailers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Various sizes (5x8, 6x10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) with different systems:  cool bot, other refrigeration systems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Can find more on blog on storeitcold.com (June 2019)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Call: 704-326-5049 or John Helms at 704-202-6676</a:t>
            </a:r>
          </a:p>
        </p:txBody>
      </p:sp>
    </p:spTree>
    <p:extLst>
      <p:ext uri="{BB962C8B-B14F-4D97-AF65-F5344CB8AC3E}">
        <p14:creationId xmlns:p14="http://schemas.microsoft.com/office/powerpoint/2010/main" val="869364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" y="1239981"/>
            <a:ext cx="4054764" cy="3041073"/>
          </a:xfrm>
        </p:spPr>
      </p:pic>
      <p:sp>
        <p:nvSpPr>
          <p:cNvPr id="7" name="Rectangle 6"/>
          <p:cNvSpPr/>
          <p:nvPr/>
        </p:nvSpPr>
        <p:spPr>
          <a:xfrm>
            <a:off x="221674" y="4284032"/>
            <a:ext cx="448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johnwhelms@gmail.com</a:t>
            </a:r>
            <a:endParaRPr 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1427018"/>
            <a:ext cx="4806880" cy="3605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6908" y="5443279"/>
            <a:ext cx="944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Have food grade panels, easier to clean, also other styles of refrigeration to get under 37 F</a:t>
            </a:r>
          </a:p>
        </p:txBody>
      </p:sp>
    </p:spTree>
    <p:extLst>
      <p:ext uri="{BB962C8B-B14F-4D97-AF65-F5344CB8AC3E}">
        <p14:creationId xmlns:p14="http://schemas.microsoft.com/office/powerpoint/2010/main" val="2928153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6314"/>
            <a:ext cx="7694141" cy="50806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USDA-FSA (Farm Service Agency): makes loans and microloans for cooling, cold trucks.  See: </a:t>
            </a:r>
            <a:r>
              <a:rPr lang="en-US" dirty="0">
                <a:hlinkClick r:id="rId3"/>
              </a:rPr>
              <a:t>https://www.fsa.usda.gov/programs-and-services/price-support/facility-loans/farm-storage/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Storeitcold</a:t>
            </a:r>
            <a:r>
              <a:rPr lang="en-US" dirty="0"/>
              <a:t>. https://www.fsa.usda.gov/programs-and-services/price-support/facility-loans/farm-storage/com  Will sell premade walk-in coolers that use the cool bot technology  </a:t>
            </a:r>
          </a:p>
          <a:p>
            <a:pPr marL="0" indent="0">
              <a:buNone/>
            </a:pPr>
            <a:r>
              <a:rPr lang="en-US" dirty="0"/>
              <a:t>   See:  </a:t>
            </a:r>
            <a:r>
              <a:rPr lang="en-US" dirty="0">
                <a:hlinkClick r:id="rId4"/>
              </a:rPr>
              <a:t>https://www.storeitcold.com/coolbot-walk-in-cooler/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Mobile coolers/trailers:  see storeitcold.com for videos from growers, also check out </a:t>
            </a:r>
          </a:p>
          <a:p>
            <a:pPr marL="0" indent="0">
              <a:buNone/>
            </a:pPr>
            <a:r>
              <a:rPr lang="en-US" dirty="0"/>
              <a:t>   https://plantsforhumanhealth.ncsu.edu/2012/08/20/pack-n-cool/</a:t>
            </a:r>
          </a:p>
        </p:txBody>
      </p:sp>
      <p:pic>
        <p:nvPicPr>
          <p:cNvPr id="5122" name="Picture 2" descr="DIY Walk-In Coo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528" y="1235676"/>
            <a:ext cx="2343097" cy="23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09" y="3855309"/>
            <a:ext cx="2722091" cy="20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8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295524" y="60960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Berries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544664" y="1696942"/>
            <a:ext cx="6881311" cy="464844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Thin cuticle</a:t>
            </a:r>
          </a:p>
          <a:p>
            <a:pPr eaLnBrk="1" hangingPunct="1"/>
            <a:r>
              <a:rPr lang="en-US" altLang="en-US" sz="3200" dirty="0"/>
              <a:t>Finger size</a:t>
            </a:r>
          </a:p>
          <a:p>
            <a:pPr eaLnBrk="1" hangingPunct="1"/>
            <a:r>
              <a:rPr lang="en-US" altLang="en-US" sz="3200" dirty="0"/>
              <a:t>Must be almost to fully ripe</a:t>
            </a:r>
          </a:p>
          <a:p>
            <a:pPr eaLnBrk="1" hangingPunct="1"/>
            <a:r>
              <a:rPr lang="en-US" altLang="en-US" sz="3200" dirty="0"/>
              <a:t>Must pick into final container</a:t>
            </a:r>
          </a:p>
          <a:p>
            <a:pPr eaLnBrk="1" hangingPunct="1"/>
            <a:r>
              <a:rPr lang="en-US" altLang="en-US" sz="3200" dirty="0"/>
              <a:t>Usually no washing</a:t>
            </a:r>
          </a:p>
          <a:p>
            <a:pPr eaLnBrk="1" hangingPunct="1"/>
            <a:r>
              <a:rPr lang="en-US" altLang="en-US" sz="3200" dirty="0"/>
              <a:t>Rapid cooling and cold chain critical</a:t>
            </a:r>
          </a:p>
          <a:p>
            <a:pPr eaLnBrk="1" hangingPunct="1"/>
            <a:r>
              <a:rPr lang="en-US" altLang="en-US" sz="3200" dirty="0"/>
              <a:t>Usually no mechanical sorting</a:t>
            </a:r>
          </a:p>
          <a:p>
            <a:pPr eaLnBrk="1" hangingPunct="1"/>
            <a:r>
              <a:rPr lang="en-US" altLang="en-US" sz="3200" dirty="0"/>
              <a:t>Consumers eat without washing</a:t>
            </a:r>
          </a:p>
        </p:txBody>
      </p:sp>
      <p:pic>
        <p:nvPicPr>
          <p:cNvPr id="4" name="Picture 4" descr="DSC05286 -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4723" b="11656"/>
          <a:stretch>
            <a:fillRect/>
          </a:stretch>
        </p:blipFill>
        <p:spPr bwMode="auto">
          <a:xfrm>
            <a:off x="9508159" y="892471"/>
            <a:ext cx="2493498" cy="160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lueby-coll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6" t="23611" r="33334" b="40279"/>
          <a:stretch>
            <a:fillRect/>
          </a:stretch>
        </p:blipFill>
        <p:spPr bwMode="auto">
          <a:xfrm>
            <a:off x="7935786" y="1145645"/>
            <a:ext cx="1219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220px-Raspberries0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65" y="2839942"/>
            <a:ext cx="19431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9" b="36094"/>
          <a:stretch/>
        </p:blipFill>
        <p:spPr>
          <a:xfrm>
            <a:off x="8982657" y="3113887"/>
            <a:ext cx="2015009" cy="2049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89018" y="891896"/>
                <a:ext cx="210589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 </a:t>
                </a:r>
                <a:r>
                  <a:rPr lang="en-US" sz="4000" dirty="0"/>
                  <a:t>Apples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18" y="891896"/>
                <a:ext cx="2105891" cy="615553"/>
              </a:xfrm>
              <a:prstGeom prst="rect">
                <a:avLst/>
              </a:prstGeom>
              <a:blipFill>
                <a:blip r:embed="rId8"/>
                <a:stretch>
                  <a:fillRect t="-24752" r="-13006" b="-4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628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900" y="657225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Sources of information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14475"/>
            <a:ext cx="11277600" cy="4962525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002060"/>
                </a:solidFill>
                <a:hlinkClick r:id="rId3"/>
              </a:rPr>
              <a:t>https://www.bae.ncsu.edu/programs/extension/publicat/postharv/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altLang="en-US" sz="2800" dirty="0">
              <a:solidFill>
                <a:schemeClr val="bg1"/>
              </a:solidFill>
              <a:highlight>
                <a:srgbClr val="FFFFFF"/>
              </a:highlight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002060"/>
                </a:solidFill>
                <a:hlinkClick r:id="rId4"/>
              </a:rPr>
              <a:t>https://www.ncgrowingtogether.org/for-producers/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altLang="en-US" sz="28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002060"/>
                </a:solidFill>
                <a:hlinkClick r:id="rId5"/>
              </a:rPr>
              <a:t>http://rvpadmin.cce.cornell.edu/uploads/doc_101.pdf</a:t>
            </a:r>
            <a:r>
              <a:rPr lang="en-US" altLang="en-US" sz="2800" dirty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(small forced air cooler)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hlinkClick r:id="rId6"/>
              </a:rPr>
              <a:t>http://www.storeitcold.com/</a:t>
            </a:r>
            <a:r>
              <a:rPr lang="en-US" altLang="en-US" sz="2800" dirty="0"/>
              <a:t>  (cool bot, lots of posts on </a:t>
            </a:r>
            <a:r>
              <a:rPr lang="en-US" altLang="en-US" sz="2800" dirty="0" err="1"/>
              <a:t>diy</a:t>
            </a:r>
            <a:r>
              <a:rPr lang="en-US" altLang="en-US" sz="2800" dirty="0"/>
              <a:t> and postharvest)</a:t>
            </a:r>
          </a:p>
          <a:p>
            <a:pPr marL="0" indent="0">
              <a:buNone/>
              <a:defRPr/>
            </a:pPr>
            <a:endParaRPr lang="en-US" altLang="en-US" sz="28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altLang="en-US" sz="28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altLang="en-US" sz="2800" b="1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478025"/>
            <a:ext cx="9980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7"/>
              </a:rPr>
              <a:t>https://hilo.hawaii.edu/academics/cafnrm/research/documents/Alowcosthydro-coolerforvegetables.pdf</a:t>
            </a:r>
            <a:r>
              <a:rPr lang="en-US" sz="2800" dirty="0"/>
              <a:t>      small hydrocooler</a:t>
            </a:r>
          </a:p>
        </p:txBody>
      </p:sp>
    </p:spTree>
    <p:extLst>
      <p:ext uri="{BB962C8B-B14F-4D97-AF65-F5344CB8AC3E}">
        <p14:creationId xmlns:p14="http://schemas.microsoft.com/office/powerpoint/2010/main" val="43109851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2017741"/>
            <a:ext cx="11047198" cy="287853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  <a:ea typeface="+mn-ea"/>
                <a:cs typeface="+mn-cs"/>
              </a:rPr>
              <a:t>Postharvest Technology of Horticultural Crops publication 3311 			(UC-Davis) 2002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78662" y="3167105"/>
            <a:ext cx="113119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b="1" dirty="0">
                <a:latin typeface="+mj-lt"/>
              </a:rPr>
              <a:t>Postharvest Technology for Small-Scale Produce Marketers: Economic Opportunities, Quality and Food Safety 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038226" y="587971"/>
            <a:ext cx="1055241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 b="1" dirty="0"/>
              <a:t>UNIV CALIFORNIA-DAVIS AND UC-KEARNEYSVILLE </a:t>
            </a:r>
            <a:r>
              <a:rPr lang="en-US" altLang="en-US" sz="2800" b="1" dirty="0">
                <a:hlinkClick r:id="rId3"/>
              </a:rPr>
              <a:t>http://postharvest.ucdavis.edu/</a:t>
            </a:r>
            <a:endParaRPr lang="en-US" altLang="en-US" sz="2800" b="1" dirty="0"/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2800" b="1" dirty="0">
                <a:latin typeface="+mj-lt"/>
              </a:rPr>
              <a:t>postharvest.ucdavis.edu/Pubs/publications.shtml </a:t>
            </a:r>
          </a:p>
        </p:txBody>
      </p:sp>
      <p:sp>
        <p:nvSpPr>
          <p:cNvPr id="2" name="Rectangle 1"/>
          <p:cNvSpPr/>
          <p:nvPr/>
        </p:nvSpPr>
        <p:spPr>
          <a:xfrm>
            <a:off x="790575" y="4316469"/>
            <a:ext cx="924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indent="-384048">
              <a:defRPr/>
            </a:pPr>
            <a:r>
              <a:rPr lang="en-US" altLang="en-US" sz="2800" b="1" dirty="0"/>
              <a:t>USDA HANDBOOK 66 </a:t>
            </a:r>
            <a:r>
              <a:rPr lang="en-US" altLang="en-US" sz="2800" dirty="0"/>
              <a:t>http://www.ba.ars.usda.gov/hb66/contents.html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1" y="5332132"/>
            <a:ext cx="1135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USDA Grading Standards  </a:t>
            </a:r>
            <a:r>
              <a:rPr lang="en-US" sz="2400" dirty="0"/>
              <a:t>https://www.ams.usda.gov/grades-standards</a:t>
            </a:r>
          </a:p>
        </p:txBody>
      </p:sp>
    </p:spTree>
    <p:extLst>
      <p:ext uri="{BB962C8B-B14F-4D97-AF65-F5344CB8AC3E}">
        <p14:creationId xmlns:p14="http://schemas.microsoft.com/office/powerpoint/2010/main" val="358768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8" y="1908464"/>
            <a:ext cx="8603673" cy="3442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These attributes lead to: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Ease of bruising during picking or transport</a:t>
            </a:r>
          </a:p>
          <a:p>
            <a:pPr marL="0" indent="0">
              <a:buNone/>
            </a:pPr>
            <a:r>
              <a:rPr lang="en-US" sz="2800" dirty="0"/>
              <a:t>Higher respiration</a:t>
            </a:r>
          </a:p>
          <a:p>
            <a:pPr marL="0" indent="0">
              <a:buNone/>
            </a:pPr>
            <a:r>
              <a:rPr lang="en-US" sz="2800" dirty="0"/>
              <a:t>More weight loss</a:t>
            </a:r>
          </a:p>
          <a:p>
            <a:pPr marL="0" indent="0">
              <a:buNone/>
            </a:pPr>
            <a:r>
              <a:rPr lang="en-US" sz="2800" dirty="0"/>
              <a:t>Rapid mold growth and decay (Botrytis or gray mold)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5" descr="D:\choc gray mo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48412" r="4678" b="1712"/>
          <a:stretch>
            <a:fillRect/>
          </a:stretch>
        </p:blipFill>
        <p:spPr bwMode="auto">
          <a:xfrm>
            <a:off x="9393381" y="1021773"/>
            <a:ext cx="2004911" cy="184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8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steps will minimize losses?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Variety or cultivar:  breeding for firmer fruit and/or resistance to decay is an ongoing process</a:t>
            </a:r>
          </a:p>
          <a:p>
            <a:r>
              <a:rPr lang="en-US" sz="2800" dirty="0"/>
              <a:t>In blackberries, better shelf life varieties include Von, Navaho, Arapaho, Ouachita, APF 45, Traveler, Natchez, Osage</a:t>
            </a:r>
          </a:p>
        </p:txBody>
      </p:sp>
      <p:pic>
        <p:nvPicPr>
          <p:cNvPr id="4" name="Picture 14" descr="Black_butte_blackb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043363"/>
            <a:ext cx="212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15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 ripe, but not too ripe</a:t>
            </a:r>
          </a:p>
        </p:txBody>
      </p:sp>
      <p:pic>
        <p:nvPicPr>
          <p:cNvPr id="4" name="Picture 16" descr="Image result for pixabay blackberr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5" y="260864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7365" y="4534768"/>
            <a:ext cx="342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Too unripe-won’t get full </a:t>
            </a:r>
          </a:p>
          <a:p>
            <a:r>
              <a:rPr lang="en-US" sz="2400" dirty="0"/>
              <a:t>Black color or soften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8520" y="3887603"/>
            <a:ext cx="246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Fully ripe, shiny, well filled, firm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2331" y="3854544"/>
            <a:ext cx="357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Starting to get soft-see the </a:t>
            </a:r>
            <a:r>
              <a:rPr lang="en-US" sz="2400" dirty="0" err="1"/>
              <a:t>druplet</a:t>
            </a:r>
            <a:r>
              <a:rPr lang="en-US" sz="2400" dirty="0"/>
              <a:t>, Starting to wrinkle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1742046"/>
            <a:ext cx="3473164" cy="19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Harvest before noon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berries out of the field before the air gets to 80 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Berries on east side warm up faster between 6 and noon but there is more build up of heat on the west side of the row after noon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Warm berries create more heat from the heat of respiration, also have more heat to remove in cooling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042" y="1676400"/>
            <a:ext cx="6442940" cy="2576945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Avoid diseased or injured berries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Pick when cool and dry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Handle fruit only once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Pack in appropriate containers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Cool quickly after harvest</a:t>
            </a:r>
          </a:p>
          <a:p>
            <a:endParaRPr lang="en-US" alt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030" y="685800"/>
            <a:ext cx="699642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harvest and handling tips</a:t>
            </a:r>
          </a:p>
        </p:txBody>
      </p:sp>
      <p:pic>
        <p:nvPicPr>
          <p:cNvPr id="9" name="Picture 6" descr="DSC053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/>
          <a:stretch>
            <a:fillRect/>
          </a:stretch>
        </p:blipFill>
        <p:spPr bwMode="auto">
          <a:xfrm>
            <a:off x="8687819" y="3982508"/>
            <a:ext cx="2667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uebypail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22917" b="9723"/>
          <a:stretch>
            <a:fillRect/>
          </a:stretch>
        </p:blipFill>
        <p:spPr bwMode="auto">
          <a:xfrm>
            <a:off x="5791682" y="4757154"/>
            <a:ext cx="25146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blueby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12566" r="33333" b="15477"/>
          <a:stretch>
            <a:fillRect/>
          </a:stretch>
        </p:blipFill>
        <p:spPr bwMode="auto">
          <a:xfrm>
            <a:off x="7169994" y="1803610"/>
            <a:ext cx="2089070" cy="191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LAMSHELL BOX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7778" b="12889"/>
          <a:stretch>
            <a:fillRect/>
          </a:stretch>
        </p:blipFill>
        <p:spPr bwMode="auto">
          <a:xfrm>
            <a:off x="1899159" y="4757154"/>
            <a:ext cx="3154951" cy="168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365492"/>
              </p:ext>
            </p:extLst>
          </p:nvPr>
        </p:nvGraphicFramePr>
        <p:xfrm>
          <a:off x="9741919" y="1424991"/>
          <a:ext cx="16129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rawing" r:id="rId9" imgW="4838659" imgH="5486529" progId="WPDraw30.Drawing">
                  <p:embed/>
                </p:oleObj>
              </mc:Choice>
              <mc:Fallback>
                <p:oleObj name="Drawing" r:id="rId9" imgW="4838659" imgH="5486529" progId="WPDraw30.Drawing">
                  <p:embed/>
                  <p:pic>
                    <p:nvPicPr>
                      <p:cNvPr id="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1919" y="1424991"/>
                        <a:ext cx="16129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91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393" y="819385"/>
            <a:ext cx="9719807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Minimize Heat Build up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86854" cy="4191000"/>
          </a:xfrm>
        </p:spPr>
        <p:txBody>
          <a:bodyPr>
            <a:normAutofit/>
          </a:bodyPr>
          <a:lstStyle/>
          <a:p>
            <a:r>
              <a:rPr lang="en-US" sz="3200" dirty="0"/>
              <a:t>Harvest when cool (before noon or at night)</a:t>
            </a:r>
          </a:p>
          <a:p>
            <a:r>
              <a:rPr lang="en-US" sz="3200" dirty="0"/>
              <a:t>Keep fruit in shade</a:t>
            </a:r>
          </a:p>
          <a:p>
            <a:r>
              <a:rPr lang="en-US" sz="3200" dirty="0"/>
              <a:t>Take fruit to coolers frequently</a:t>
            </a:r>
            <a:endParaRPr lang="en-US" altLang="en-US" dirty="0"/>
          </a:p>
        </p:txBody>
      </p:sp>
      <p:pic>
        <p:nvPicPr>
          <p:cNvPr id="6" name="Picture 4" descr="DSC053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2303"/>
          <a:stretch/>
        </p:blipFill>
        <p:spPr bwMode="auto">
          <a:xfrm>
            <a:off x="8636868" y="2038760"/>
            <a:ext cx="2891405" cy="375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mages.biglots.com/Game+Day+Gear+Red+Pop-Up+Sun+Shelter%2C+%288%27+x+10%27%29+outside+environment?set=imageURL%5B%2Fimages%2Fproduct%2F143%2F810224017-10.jpg%5D,env%5Bprod%5D,nocache%5Btrue%5D,ver%5B1%5D,profile%5Bpdp_main_small%5D&amp;call=url%5Bfile:biglots/product.chain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6" y="3505550"/>
            <a:ext cx="2397941" cy="200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DSC054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9691" y="391498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7783"/>
      </p:ext>
    </p:extLst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5738</TotalTime>
  <Words>1490</Words>
  <Application>Microsoft Macintosh PowerPoint</Application>
  <PresentationFormat>Widescreen</PresentationFormat>
  <Paragraphs>204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Clarity</vt:lpstr>
      <vt:lpstr>Drawing</vt:lpstr>
      <vt:lpstr>PaperPort Document</vt:lpstr>
      <vt:lpstr>Proper Cooling Matters: Shelf life and Fruit Quality</vt:lpstr>
      <vt:lpstr>Always remember:</vt:lpstr>
      <vt:lpstr>Berries </vt:lpstr>
      <vt:lpstr>Berries</vt:lpstr>
      <vt:lpstr>What steps will minimize losses?</vt:lpstr>
      <vt:lpstr>Harvest ripe, but not too ripe</vt:lpstr>
      <vt:lpstr>Harvest before noon</vt:lpstr>
      <vt:lpstr>PowerPoint Presentation</vt:lpstr>
      <vt:lpstr>Minimize Heat Build up</vt:lpstr>
      <vt:lpstr>Other problems</vt:lpstr>
      <vt:lpstr>Berries</vt:lpstr>
      <vt:lpstr>Cooling Steps</vt:lpstr>
      <vt:lpstr>The Cold Room Chain</vt:lpstr>
      <vt:lpstr>Needs for Cold Rooms</vt:lpstr>
      <vt:lpstr>Room Cooling</vt:lpstr>
      <vt:lpstr>Forced-air Cooling (Tunnel)</vt:lpstr>
      <vt:lpstr>After Cooling</vt:lpstr>
      <vt:lpstr>Cold rooms and cooling for small loads</vt:lpstr>
      <vt:lpstr>COOL BOT</vt:lpstr>
      <vt:lpstr>PowerPoint Presentation</vt:lpstr>
      <vt:lpstr>Free standing cold room</vt:lpstr>
      <vt:lpstr>PowerPoint Presentation</vt:lpstr>
      <vt:lpstr>PowerPoint Presentation</vt:lpstr>
      <vt:lpstr>PowerPoint Presentation</vt:lpstr>
      <vt:lpstr>  Model outside to see, also sheets on construction  Also available at  https://plantsforhumanhealth.ncsu.edu/2012/08/20/pack-n-cool/</vt:lpstr>
      <vt:lpstr>Other construction hints</vt:lpstr>
      <vt:lpstr>American Trailers of the    carolinas</vt:lpstr>
      <vt:lpstr>PowerPoint Presentation</vt:lpstr>
      <vt:lpstr>Resources</vt:lpstr>
      <vt:lpstr>Sources of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Research Update: Evaluation of Arkansas Muscadine Genotypes</dc:title>
  <dc:creator>Derek Barchenger</dc:creator>
  <cp:lastModifiedBy>Gina E Fernandez</cp:lastModifiedBy>
  <cp:revision>143</cp:revision>
  <cp:lastPrinted>2019-09-14T11:30:59Z</cp:lastPrinted>
  <dcterms:created xsi:type="dcterms:W3CDTF">2014-07-29T15:30:12Z</dcterms:created>
  <dcterms:modified xsi:type="dcterms:W3CDTF">2019-09-14T11:38:55Z</dcterms:modified>
</cp:coreProperties>
</file>